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9" r:id="rId7"/>
    <p:sldId id="260" r:id="rId8"/>
    <p:sldId id="261" r:id="rId9"/>
    <p:sldId id="262" r:id="rId10"/>
    <p:sldId id="263" r:id="rId11"/>
    <p:sldId id="264" r:id="rId12"/>
    <p:sldId id="265" r:id="rId13"/>
    <p:sldId id="266" r:id="rId14"/>
    <p:sldId id="267" r:id="rId15"/>
    <p:sldId id="269" r:id="rId16"/>
    <p:sldId id="270" r:id="rId17"/>
    <p:sldId id="268" r:id="rId18"/>
    <p:sldId id="271" r:id="rId19"/>
    <p:sldId id="27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44" autoAdjust="0"/>
    <p:restoredTop sz="94660"/>
  </p:normalViewPr>
  <p:slideViewPr>
    <p:cSldViewPr snapToGrid="0">
      <p:cViewPr>
        <p:scale>
          <a:sx n="100" d="100"/>
          <a:sy n="100" d="100"/>
        </p:scale>
        <p:origin x="924" y="3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02015-611E-4FF1-B7DB-11FD067F7ED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2258AD25-2425-444C-B973-3A6CC34EF1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27E8D455-094C-48E6-BCD9-1047C70417C7}"/>
              </a:ext>
            </a:extLst>
          </p:cNvPr>
          <p:cNvSpPr>
            <a:spLocks noGrp="1"/>
          </p:cNvSpPr>
          <p:nvPr>
            <p:ph type="dt" sz="half" idx="10"/>
          </p:nvPr>
        </p:nvSpPr>
        <p:spPr/>
        <p:txBody>
          <a:bodyPr/>
          <a:lstStyle/>
          <a:p>
            <a:fld id="{28BA8DC8-C17F-4A6D-922E-2300DB2FDDAE}" type="datetimeFigureOut">
              <a:rPr lang="en-CA" smtClean="0"/>
              <a:t>2021-04-08</a:t>
            </a:fld>
            <a:endParaRPr lang="en-CA"/>
          </a:p>
        </p:txBody>
      </p:sp>
      <p:sp>
        <p:nvSpPr>
          <p:cNvPr id="5" name="Footer Placeholder 4">
            <a:extLst>
              <a:ext uri="{FF2B5EF4-FFF2-40B4-BE49-F238E27FC236}">
                <a16:creationId xmlns:a16="http://schemas.microsoft.com/office/drawing/2014/main" id="{5EACB35E-EA22-4C22-8902-05C043A7C26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FE45566-614A-49A3-BDD2-38E35B2695C7}"/>
              </a:ext>
            </a:extLst>
          </p:cNvPr>
          <p:cNvSpPr>
            <a:spLocks noGrp="1"/>
          </p:cNvSpPr>
          <p:nvPr>
            <p:ph type="sldNum" sz="quarter" idx="12"/>
          </p:nvPr>
        </p:nvSpPr>
        <p:spPr/>
        <p:txBody>
          <a:bodyPr/>
          <a:lstStyle/>
          <a:p>
            <a:fld id="{E6AE656A-31B7-4E9C-9704-2B28131D1559}" type="slidenum">
              <a:rPr lang="en-CA" smtClean="0"/>
              <a:t>‹#›</a:t>
            </a:fld>
            <a:endParaRPr lang="en-CA"/>
          </a:p>
        </p:txBody>
      </p:sp>
    </p:spTree>
    <p:extLst>
      <p:ext uri="{BB962C8B-B14F-4D97-AF65-F5344CB8AC3E}">
        <p14:creationId xmlns:p14="http://schemas.microsoft.com/office/powerpoint/2010/main" val="4103094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F68AF-77D8-4DBC-9E78-204E6674984B}"/>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0C514B20-0C48-44E6-87F6-0FC3199C51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839AAC6-B3D2-45D7-BED6-FCEF55CB9F9F}"/>
              </a:ext>
            </a:extLst>
          </p:cNvPr>
          <p:cNvSpPr>
            <a:spLocks noGrp="1"/>
          </p:cNvSpPr>
          <p:nvPr>
            <p:ph type="dt" sz="half" idx="10"/>
          </p:nvPr>
        </p:nvSpPr>
        <p:spPr/>
        <p:txBody>
          <a:bodyPr/>
          <a:lstStyle/>
          <a:p>
            <a:fld id="{28BA8DC8-C17F-4A6D-922E-2300DB2FDDAE}" type="datetimeFigureOut">
              <a:rPr lang="en-CA" smtClean="0"/>
              <a:t>2021-04-08</a:t>
            </a:fld>
            <a:endParaRPr lang="en-CA"/>
          </a:p>
        </p:txBody>
      </p:sp>
      <p:sp>
        <p:nvSpPr>
          <p:cNvPr id="5" name="Footer Placeholder 4">
            <a:extLst>
              <a:ext uri="{FF2B5EF4-FFF2-40B4-BE49-F238E27FC236}">
                <a16:creationId xmlns:a16="http://schemas.microsoft.com/office/drawing/2014/main" id="{8D6F143D-5D62-4524-B9A6-DE8F45D97AC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28DE68E-DE03-4EF2-9558-9AC8DBCCCF2A}"/>
              </a:ext>
            </a:extLst>
          </p:cNvPr>
          <p:cNvSpPr>
            <a:spLocks noGrp="1"/>
          </p:cNvSpPr>
          <p:nvPr>
            <p:ph type="sldNum" sz="quarter" idx="12"/>
          </p:nvPr>
        </p:nvSpPr>
        <p:spPr/>
        <p:txBody>
          <a:bodyPr/>
          <a:lstStyle/>
          <a:p>
            <a:fld id="{E6AE656A-31B7-4E9C-9704-2B28131D1559}" type="slidenum">
              <a:rPr lang="en-CA" smtClean="0"/>
              <a:t>‹#›</a:t>
            </a:fld>
            <a:endParaRPr lang="en-CA"/>
          </a:p>
        </p:txBody>
      </p:sp>
    </p:spTree>
    <p:extLst>
      <p:ext uri="{BB962C8B-B14F-4D97-AF65-F5344CB8AC3E}">
        <p14:creationId xmlns:p14="http://schemas.microsoft.com/office/powerpoint/2010/main" val="799278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B74AE5-0B45-4F97-8511-6602820D632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F5F76A5-841D-4FA6-9C7D-CA01FE57B21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AB497E5-1B5A-4D89-A897-86270C76FD30}"/>
              </a:ext>
            </a:extLst>
          </p:cNvPr>
          <p:cNvSpPr>
            <a:spLocks noGrp="1"/>
          </p:cNvSpPr>
          <p:nvPr>
            <p:ph type="dt" sz="half" idx="10"/>
          </p:nvPr>
        </p:nvSpPr>
        <p:spPr/>
        <p:txBody>
          <a:bodyPr/>
          <a:lstStyle/>
          <a:p>
            <a:fld id="{28BA8DC8-C17F-4A6D-922E-2300DB2FDDAE}" type="datetimeFigureOut">
              <a:rPr lang="en-CA" smtClean="0"/>
              <a:t>2021-04-08</a:t>
            </a:fld>
            <a:endParaRPr lang="en-CA"/>
          </a:p>
        </p:txBody>
      </p:sp>
      <p:sp>
        <p:nvSpPr>
          <p:cNvPr id="5" name="Footer Placeholder 4">
            <a:extLst>
              <a:ext uri="{FF2B5EF4-FFF2-40B4-BE49-F238E27FC236}">
                <a16:creationId xmlns:a16="http://schemas.microsoft.com/office/drawing/2014/main" id="{5942C13C-9B89-4C12-9959-FAA16F1C414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4D691436-52C7-470B-A289-29A2B9D0CB66}"/>
              </a:ext>
            </a:extLst>
          </p:cNvPr>
          <p:cNvSpPr>
            <a:spLocks noGrp="1"/>
          </p:cNvSpPr>
          <p:nvPr>
            <p:ph type="sldNum" sz="quarter" idx="12"/>
          </p:nvPr>
        </p:nvSpPr>
        <p:spPr/>
        <p:txBody>
          <a:bodyPr/>
          <a:lstStyle/>
          <a:p>
            <a:fld id="{E6AE656A-31B7-4E9C-9704-2B28131D1559}" type="slidenum">
              <a:rPr lang="en-CA" smtClean="0"/>
              <a:t>‹#›</a:t>
            </a:fld>
            <a:endParaRPr lang="en-CA"/>
          </a:p>
        </p:txBody>
      </p:sp>
    </p:spTree>
    <p:extLst>
      <p:ext uri="{BB962C8B-B14F-4D97-AF65-F5344CB8AC3E}">
        <p14:creationId xmlns:p14="http://schemas.microsoft.com/office/powerpoint/2010/main" val="1338493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A1173-C5F0-4646-BB05-5A029F3D1607}"/>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84D7E5E-83EC-48D9-8755-FC66E917629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B1740B6B-B5D3-4006-B7F7-7E0E11C75204}"/>
              </a:ext>
            </a:extLst>
          </p:cNvPr>
          <p:cNvSpPr>
            <a:spLocks noGrp="1"/>
          </p:cNvSpPr>
          <p:nvPr>
            <p:ph type="dt" sz="half" idx="10"/>
          </p:nvPr>
        </p:nvSpPr>
        <p:spPr/>
        <p:txBody>
          <a:bodyPr/>
          <a:lstStyle/>
          <a:p>
            <a:fld id="{28BA8DC8-C17F-4A6D-922E-2300DB2FDDAE}" type="datetimeFigureOut">
              <a:rPr lang="en-CA" smtClean="0"/>
              <a:t>2021-04-08</a:t>
            </a:fld>
            <a:endParaRPr lang="en-CA"/>
          </a:p>
        </p:txBody>
      </p:sp>
      <p:sp>
        <p:nvSpPr>
          <p:cNvPr id="5" name="Footer Placeholder 4">
            <a:extLst>
              <a:ext uri="{FF2B5EF4-FFF2-40B4-BE49-F238E27FC236}">
                <a16:creationId xmlns:a16="http://schemas.microsoft.com/office/drawing/2014/main" id="{EEBC55DB-7882-4A1C-9A36-37839111642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60A109E-BF9C-4F48-B133-7C71AB8975B3}"/>
              </a:ext>
            </a:extLst>
          </p:cNvPr>
          <p:cNvSpPr>
            <a:spLocks noGrp="1"/>
          </p:cNvSpPr>
          <p:nvPr>
            <p:ph type="sldNum" sz="quarter" idx="12"/>
          </p:nvPr>
        </p:nvSpPr>
        <p:spPr/>
        <p:txBody>
          <a:bodyPr/>
          <a:lstStyle/>
          <a:p>
            <a:fld id="{E6AE656A-31B7-4E9C-9704-2B28131D1559}" type="slidenum">
              <a:rPr lang="en-CA" smtClean="0"/>
              <a:t>‹#›</a:t>
            </a:fld>
            <a:endParaRPr lang="en-CA"/>
          </a:p>
        </p:txBody>
      </p:sp>
    </p:spTree>
    <p:extLst>
      <p:ext uri="{BB962C8B-B14F-4D97-AF65-F5344CB8AC3E}">
        <p14:creationId xmlns:p14="http://schemas.microsoft.com/office/powerpoint/2010/main" val="4277108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E2D62-60B4-4AB6-98DC-3832D9930F2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D4D743CC-D851-42C7-A900-8E01E03924D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93E36A-B74D-4E17-BB08-804336A389F9}"/>
              </a:ext>
            </a:extLst>
          </p:cNvPr>
          <p:cNvSpPr>
            <a:spLocks noGrp="1"/>
          </p:cNvSpPr>
          <p:nvPr>
            <p:ph type="dt" sz="half" idx="10"/>
          </p:nvPr>
        </p:nvSpPr>
        <p:spPr/>
        <p:txBody>
          <a:bodyPr/>
          <a:lstStyle/>
          <a:p>
            <a:fld id="{28BA8DC8-C17F-4A6D-922E-2300DB2FDDAE}" type="datetimeFigureOut">
              <a:rPr lang="en-CA" smtClean="0"/>
              <a:t>2021-04-08</a:t>
            </a:fld>
            <a:endParaRPr lang="en-CA"/>
          </a:p>
        </p:txBody>
      </p:sp>
      <p:sp>
        <p:nvSpPr>
          <p:cNvPr id="5" name="Footer Placeholder 4">
            <a:extLst>
              <a:ext uri="{FF2B5EF4-FFF2-40B4-BE49-F238E27FC236}">
                <a16:creationId xmlns:a16="http://schemas.microsoft.com/office/drawing/2014/main" id="{8668DE64-08E4-4C67-AB52-309043DC67F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43B70C3B-40DF-4DD1-B390-906068198B90}"/>
              </a:ext>
            </a:extLst>
          </p:cNvPr>
          <p:cNvSpPr>
            <a:spLocks noGrp="1"/>
          </p:cNvSpPr>
          <p:nvPr>
            <p:ph type="sldNum" sz="quarter" idx="12"/>
          </p:nvPr>
        </p:nvSpPr>
        <p:spPr/>
        <p:txBody>
          <a:bodyPr/>
          <a:lstStyle/>
          <a:p>
            <a:fld id="{E6AE656A-31B7-4E9C-9704-2B28131D1559}" type="slidenum">
              <a:rPr lang="en-CA" smtClean="0"/>
              <a:t>‹#›</a:t>
            </a:fld>
            <a:endParaRPr lang="en-CA"/>
          </a:p>
        </p:txBody>
      </p:sp>
    </p:spTree>
    <p:extLst>
      <p:ext uri="{BB962C8B-B14F-4D97-AF65-F5344CB8AC3E}">
        <p14:creationId xmlns:p14="http://schemas.microsoft.com/office/powerpoint/2010/main" val="3038521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EFD2-C3A5-47AE-980E-37004E3F028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D14968DC-D9C1-4618-BEAC-72A50F14F7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B8788F31-80B7-42C9-A1AF-34667AF447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F2DA62BC-5BB8-4047-AD3B-E08E69F3B506}"/>
              </a:ext>
            </a:extLst>
          </p:cNvPr>
          <p:cNvSpPr>
            <a:spLocks noGrp="1"/>
          </p:cNvSpPr>
          <p:nvPr>
            <p:ph type="dt" sz="half" idx="10"/>
          </p:nvPr>
        </p:nvSpPr>
        <p:spPr/>
        <p:txBody>
          <a:bodyPr/>
          <a:lstStyle/>
          <a:p>
            <a:fld id="{28BA8DC8-C17F-4A6D-922E-2300DB2FDDAE}" type="datetimeFigureOut">
              <a:rPr lang="en-CA" smtClean="0"/>
              <a:t>2021-04-08</a:t>
            </a:fld>
            <a:endParaRPr lang="en-CA"/>
          </a:p>
        </p:txBody>
      </p:sp>
      <p:sp>
        <p:nvSpPr>
          <p:cNvPr id="6" name="Footer Placeholder 5">
            <a:extLst>
              <a:ext uri="{FF2B5EF4-FFF2-40B4-BE49-F238E27FC236}">
                <a16:creationId xmlns:a16="http://schemas.microsoft.com/office/drawing/2014/main" id="{15B86FA8-BA51-46AE-A9A2-D5BE826F3FA7}"/>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88865404-A708-489B-8855-44A710B639B7}"/>
              </a:ext>
            </a:extLst>
          </p:cNvPr>
          <p:cNvSpPr>
            <a:spLocks noGrp="1"/>
          </p:cNvSpPr>
          <p:nvPr>
            <p:ph type="sldNum" sz="quarter" idx="12"/>
          </p:nvPr>
        </p:nvSpPr>
        <p:spPr/>
        <p:txBody>
          <a:bodyPr/>
          <a:lstStyle/>
          <a:p>
            <a:fld id="{E6AE656A-31B7-4E9C-9704-2B28131D1559}" type="slidenum">
              <a:rPr lang="en-CA" smtClean="0"/>
              <a:t>‹#›</a:t>
            </a:fld>
            <a:endParaRPr lang="en-CA"/>
          </a:p>
        </p:txBody>
      </p:sp>
    </p:spTree>
    <p:extLst>
      <p:ext uri="{BB962C8B-B14F-4D97-AF65-F5344CB8AC3E}">
        <p14:creationId xmlns:p14="http://schemas.microsoft.com/office/powerpoint/2010/main" val="21421905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A544D-EDC1-42D9-8054-25ACE425D518}"/>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F7103A3-12E3-418B-A481-7AB66AAC8A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442014-55F8-410C-BDE8-428CFBE431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757F86AD-DB2A-4F55-BE54-735877F774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DECF90-5122-41FB-8C81-02872DF775C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6409AD21-F90E-4BEA-83B9-F5A1E52E70BE}"/>
              </a:ext>
            </a:extLst>
          </p:cNvPr>
          <p:cNvSpPr>
            <a:spLocks noGrp="1"/>
          </p:cNvSpPr>
          <p:nvPr>
            <p:ph type="dt" sz="half" idx="10"/>
          </p:nvPr>
        </p:nvSpPr>
        <p:spPr/>
        <p:txBody>
          <a:bodyPr/>
          <a:lstStyle/>
          <a:p>
            <a:fld id="{28BA8DC8-C17F-4A6D-922E-2300DB2FDDAE}" type="datetimeFigureOut">
              <a:rPr lang="en-CA" smtClean="0"/>
              <a:t>2021-04-08</a:t>
            </a:fld>
            <a:endParaRPr lang="en-CA"/>
          </a:p>
        </p:txBody>
      </p:sp>
      <p:sp>
        <p:nvSpPr>
          <p:cNvPr id="8" name="Footer Placeholder 7">
            <a:extLst>
              <a:ext uri="{FF2B5EF4-FFF2-40B4-BE49-F238E27FC236}">
                <a16:creationId xmlns:a16="http://schemas.microsoft.com/office/drawing/2014/main" id="{52DCE311-1918-42A9-9BF3-B782918A6061}"/>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EF8B028-3FCB-4403-93D9-758FEDE194B0}"/>
              </a:ext>
            </a:extLst>
          </p:cNvPr>
          <p:cNvSpPr>
            <a:spLocks noGrp="1"/>
          </p:cNvSpPr>
          <p:nvPr>
            <p:ph type="sldNum" sz="quarter" idx="12"/>
          </p:nvPr>
        </p:nvSpPr>
        <p:spPr/>
        <p:txBody>
          <a:bodyPr/>
          <a:lstStyle/>
          <a:p>
            <a:fld id="{E6AE656A-31B7-4E9C-9704-2B28131D1559}" type="slidenum">
              <a:rPr lang="en-CA" smtClean="0"/>
              <a:t>‹#›</a:t>
            </a:fld>
            <a:endParaRPr lang="en-CA"/>
          </a:p>
        </p:txBody>
      </p:sp>
    </p:spTree>
    <p:extLst>
      <p:ext uri="{BB962C8B-B14F-4D97-AF65-F5344CB8AC3E}">
        <p14:creationId xmlns:p14="http://schemas.microsoft.com/office/powerpoint/2010/main" val="3508119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B4CD1-1967-492E-8CBB-F461BF23AF41}"/>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4AF8FF74-31BF-4FAD-AA4E-E6B0383D4F41}"/>
              </a:ext>
            </a:extLst>
          </p:cNvPr>
          <p:cNvSpPr>
            <a:spLocks noGrp="1"/>
          </p:cNvSpPr>
          <p:nvPr>
            <p:ph type="dt" sz="half" idx="10"/>
          </p:nvPr>
        </p:nvSpPr>
        <p:spPr/>
        <p:txBody>
          <a:bodyPr/>
          <a:lstStyle/>
          <a:p>
            <a:fld id="{28BA8DC8-C17F-4A6D-922E-2300DB2FDDAE}" type="datetimeFigureOut">
              <a:rPr lang="en-CA" smtClean="0"/>
              <a:t>2021-04-08</a:t>
            </a:fld>
            <a:endParaRPr lang="en-CA"/>
          </a:p>
        </p:txBody>
      </p:sp>
      <p:sp>
        <p:nvSpPr>
          <p:cNvPr id="4" name="Footer Placeholder 3">
            <a:extLst>
              <a:ext uri="{FF2B5EF4-FFF2-40B4-BE49-F238E27FC236}">
                <a16:creationId xmlns:a16="http://schemas.microsoft.com/office/drawing/2014/main" id="{92741F06-6364-4546-AE54-BD45A150D815}"/>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53D9B19C-9D40-4101-857C-B70980FAAABA}"/>
              </a:ext>
            </a:extLst>
          </p:cNvPr>
          <p:cNvSpPr>
            <a:spLocks noGrp="1"/>
          </p:cNvSpPr>
          <p:nvPr>
            <p:ph type="sldNum" sz="quarter" idx="12"/>
          </p:nvPr>
        </p:nvSpPr>
        <p:spPr/>
        <p:txBody>
          <a:bodyPr/>
          <a:lstStyle/>
          <a:p>
            <a:fld id="{E6AE656A-31B7-4E9C-9704-2B28131D1559}" type="slidenum">
              <a:rPr lang="en-CA" smtClean="0"/>
              <a:t>‹#›</a:t>
            </a:fld>
            <a:endParaRPr lang="en-CA"/>
          </a:p>
        </p:txBody>
      </p:sp>
    </p:spTree>
    <p:extLst>
      <p:ext uri="{BB962C8B-B14F-4D97-AF65-F5344CB8AC3E}">
        <p14:creationId xmlns:p14="http://schemas.microsoft.com/office/powerpoint/2010/main" val="360625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4660B9-D852-4A84-A58F-83AE7336BBAE}"/>
              </a:ext>
            </a:extLst>
          </p:cNvPr>
          <p:cNvSpPr>
            <a:spLocks noGrp="1"/>
          </p:cNvSpPr>
          <p:nvPr>
            <p:ph type="dt" sz="half" idx="10"/>
          </p:nvPr>
        </p:nvSpPr>
        <p:spPr/>
        <p:txBody>
          <a:bodyPr/>
          <a:lstStyle/>
          <a:p>
            <a:fld id="{28BA8DC8-C17F-4A6D-922E-2300DB2FDDAE}" type="datetimeFigureOut">
              <a:rPr lang="en-CA" smtClean="0"/>
              <a:t>2021-04-08</a:t>
            </a:fld>
            <a:endParaRPr lang="en-CA"/>
          </a:p>
        </p:txBody>
      </p:sp>
      <p:sp>
        <p:nvSpPr>
          <p:cNvPr id="3" name="Footer Placeholder 2">
            <a:extLst>
              <a:ext uri="{FF2B5EF4-FFF2-40B4-BE49-F238E27FC236}">
                <a16:creationId xmlns:a16="http://schemas.microsoft.com/office/drawing/2014/main" id="{51A34206-A467-4DBE-BFF6-A6E71213DC28}"/>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D92A5850-0AF3-4400-B83D-79B137977ED6}"/>
              </a:ext>
            </a:extLst>
          </p:cNvPr>
          <p:cNvSpPr>
            <a:spLocks noGrp="1"/>
          </p:cNvSpPr>
          <p:nvPr>
            <p:ph type="sldNum" sz="quarter" idx="12"/>
          </p:nvPr>
        </p:nvSpPr>
        <p:spPr/>
        <p:txBody>
          <a:bodyPr/>
          <a:lstStyle/>
          <a:p>
            <a:fld id="{E6AE656A-31B7-4E9C-9704-2B28131D1559}" type="slidenum">
              <a:rPr lang="en-CA" smtClean="0"/>
              <a:t>‹#›</a:t>
            </a:fld>
            <a:endParaRPr lang="en-CA"/>
          </a:p>
        </p:txBody>
      </p:sp>
    </p:spTree>
    <p:extLst>
      <p:ext uri="{BB962C8B-B14F-4D97-AF65-F5344CB8AC3E}">
        <p14:creationId xmlns:p14="http://schemas.microsoft.com/office/powerpoint/2010/main" val="29590973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900AF-4CDD-4DA2-9382-0A3BE9D01D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3E76CAEE-FB95-4B0A-B7C9-78F85A1FC7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6333A6CF-1500-44B8-8995-5AB3587801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8ED317-B8F3-44F7-A2F0-9A039D2D5CF6}"/>
              </a:ext>
            </a:extLst>
          </p:cNvPr>
          <p:cNvSpPr>
            <a:spLocks noGrp="1"/>
          </p:cNvSpPr>
          <p:nvPr>
            <p:ph type="dt" sz="half" idx="10"/>
          </p:nvPr>
        </p:nvSpPr>
        <p:spPr/>
        <p:txBody>
          <a:bodyPr/>
          <a:lstStyle/>
          <a:p>
            <a:fld id="{28BA8DC8-C17F-4A6D-922E-2300DB2FDDAE}" type="datetimeFigureOut">
              <a:rPr lang="en-CA" smtClean="0"/>
              <a:t>2021-04-08</a:t>
            </a:fld>
            <a:endParaRPr lang="en-CA"/>
          </a:p>
        </p:txBody>
      </p:sp>
      <p:sp>
        <p:nvSpPr>
          <p:cNvPr id="6" name="Footer Placeholder 5">
            <a:extLst>
              <a:ext uri="{FF2B5EF4-FFF2-40B4-BE49-F238E27FC236}">
                <a16:creationId xmlns:a16="http://schemas.microsoft.com/office/drawing/2014/main" id="{BE828764-F9BA-4F39-A461-A9ADE98B30D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722B306-D1B0-4E67-B09E-BA15534A0FC8}"/>
              </a:ext>
            </a:extLst>
          </p:cNvPr>
          <p:cNvSpPr>
            <a:spLocks noGrp="1"/>
          </p:cNvSpPr>
          <p:nvPr>
            <p:ph type="sldNum" sz="quarter" idx="12"/>
          </p:nvPr>
        </p:nvSpPr>
        <p:spPr/>
        <p:txBody>
          <a:bodyPr/>
          <a:lstStyle/>
          <a:p>
            <a:fld id="{E6AE656A-31B7-4E9C-9704-2B28131D1559}" type="slidenum">
              <a:rPr lang="en-CA" smtClean="0"/>
              <a:t>‹#›</a:t>
            </a:fld>
            <a:endParaRPr lang="en-CA"/>
          </a:p>
        </p:txBody>
      </p:sp>
    </p:spTree>
    <p:extLst>
      <p:ext uri="{BB962C8B-B14F-4D97-AF65-F5344CB8AC3E}">
        <p14:creationId xmlns:p14="http://schemas.microsoft.com/office/powerpoint/2010/main" val="1618911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F2E55-A254-4481-877C-63189C32B2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DFD497BB-B1E5-4C5A-8D4C-C66EC09CE3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DDCF8EC9-9998-4E45-92C6-542127AC60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4B7E78-0B62-49C1-BE9C-09A76C66F2FF}"/>
              </a:ext>
            </a:extLst>
          </p:cNvPr>
          <p:cNvSpPr>
            <a:spLocks noGrp="1"/>
          </p:cNvSpPr>
          <p:nvPr>
            <p:ph type="dt" sz="half" idx="10"/>
          </p:nvPr>
        </p:nvSpPr>
        <p:spPr/>
        <p:txBody>
          <a:bodyPr/>
          <a:lstStyle/>
          <a:p>
            <a:fld id="{28BA8DC8-C17F-4A6D-922E-2300DB2FDDAE}" type="datetimeFigureOut">
              <a:rPr lang="en-CA" smtClean="0"/>
              <a:t>2021-04-08</a:t>
            </a:fld>
            <a:endParaRPr lang="en-CA"/>
          </a:p>
        </p:txBody>
      </p:sp>
      <p:sp>
        <p:nvSpPr>
          <p:cNvPr id="6" name="Footer Placeholder 5">
            <a:extLst>
              <a:ext uri="{FF2B5EF4-FFF2-40B4-BE49-F238E27FC236}">
                <a16:creationId xmlns:a16="http://schemas.microsoft.com/office/drawing/2014/main" id="{B8D81D05-52FC-4394-B19F-6A9D5A9B2A7D}"/>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A0B573C-F330-45F6-9F5A-528985E51702}"/>
              </a:ext>
            </a:extLst>
          </p:cNvPr>
          <p:cNvSpPr>
            <a:spLocks noGrp="1"/>
          </p:cNvSpPr>
          <p:nvPr>
            <p:ph type="sldNum" sz="quarter" idx="12"/>
          </p:nvPr>
        </p:nvSpPr>
        <p:spPr/>
        <p:txBody>
          <a:bodyPr/>
          <a:lstStyle/>
          <a:p>
            <a:fld id="{E6AE656A-31B7-4E9C-9704-2B28131D1559}" type="slidenum">
              <a:rPr lang="en-CA" smtClean="0"/>
              <a:t>‹#›</a:t>
            </a:fld>
            <a:endParaRPr lang="en-CA"/>
          </a:p>
        </p:txBody>
      </p:sp>
    </p:spTree>
    <p:extLst>
      <p:ext uri="{BB962C8B-B14F-4D97-AF65-F5344CB8AC3E}">
        <p14:creationId xmlns:p14="http://schemas.microsoft.com/office/powerpoint/2010/main" val="2760449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27C13A-D0E9-4AEC-AC37-E76B8D1587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9AFE4CE-604D-467C-9666-192D9B5479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904D039-EFD1-4B1A-B36C-227E93647B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BA8DC8-C17F-4A6D-922E-2300DB2FDDAE}" type="datetimeFigureOut">
              <a:rPr lang="en-CA" smtClean="0"/>
              <a:t>2021-04-08</a:t>
            </a:fld>
            <a:endParaRPr lang="en-CA"/>
          </a:p>
        </p:txBody>
      </p:sp>
      <p:sp>
        <p:nvSpPr>
          <p:cNvPr id="5" name="Footer Placeholder 4">
            <a:extLst>
              <a:ext uri="{FF2B5EF4-FFF2-40B4-BE49-F238E27FC236}">
                <a16:creationId xmlns:a16="http://schemas.microsoft.com/office/drawing/2014/main" id="{BB3EC541-C4AE-4111-87B8-061EF9A9CD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0C6B3F32-F2E9-49D4-87DC-2528AE0C6B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AE656A-31B7-4E9C-9704-2B28131D1559}" type="slidenum">
              <a:rPr lang="en-CA" smtClean="0"/>
              <a:t>‹#›</a:t>
            </a:fld>
            <a:endParaRPr lang="en-CA"/>
          </a:p>
        </p:txBody>
      </p:sp>
    </p:spTree>
    <p:extLst>
      <p:ext uri="{BB962C8B-B14F-4D97-AF65-F5344CB8AC3E}">
        <p14:creationId xmlns:p14="http://schemas.microsoft.com/office/powerpoint/2010/main" val="22695965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BD06E216-5539-443D-9101-09DEB227783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8B04BB-6347-4F04-9561-2A5D755598ED}"/>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COIS 3320: Fundamentals of Operating Systems</a:t>
            </a:r>
            <a:endParaRPr lang="en-CA" sz="5200">
              <a:solidFill>
                <a:srgbClr val="FFFFFF"/>
              </a:solidFill>
            </a:endParaRPr>
          </a:p>
        </p:txBody>
      </p:sp>
      <p:sp>
        <p:nvSpPr>
          <p:cNvPr id="3" name="Subtitle 2">
            <a:extLst>
              <a:ext uri="{FF2B5EF4-FFF2-40B4-BE49-F238E27FC236}">
                <a16:creationId xmlns:a16="http://schemas.microsoft.com/office/drawing/2014/main" id="{20D3FAC9-5BA7-44E9-8724-93D345506EEB}"/>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sz="2200">
                <a:solidFill>
                  <a:srgbClr val="FFFFFF"/>
                </a:solidFill>
              </a:rPr>
              <a:t>Alaadin Addas</a:t>
            </a:r>
          </a:p>
          <a:p>
            <a:r>
              <a:rPr lang="en-US" sz="2200">
                <a:solidFill>
                  <a:srgbClr val="FFFFFF"/>
                </a:solidFill>
              </a:rPr>
              <a:t>Week 12</a:t>
            </a:r>
          </a:p>
          <a:p>
            <a:r>
              <a:rPr lang="en-US" sz="2200">
                <a:solidFill>
                  <a:srgbClr val="FFFFFF"/>
                </a:solidFill>
              </a:rPr>
              <a:t>The End *Dramatic Music*</a:t>
            </a:r>
            <a:endParaRPr lang="en-CA" sz="2200">
              <a:solidFill>
                <a:srgbClr val="FFFFFF"/>
              </a:solidFill>
            </a:endParaRPr>
          </a:p>
        </p:txBody>
      </p:sp>
    </p:spTree>
    <p:extLst>
      <p:ext uri="{BB962C8B-B14F-4D97-AF65-F5344CB8AC3E}">
        <p14:creationId xmlns:p14="http://schemas.microsoft.com/office/powerpoint/2010/main" val="527612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C68C0E-87F5-44EB-9BCC-6BB2BDC24A64}"/>
              </a:ext>
            </a:extLst>
          </p:cNvPr>
          <p:cNvSpPr>
            <a:spLocks noGrp="1"/>
          </p:cNvSpPr>
          <p:nvPr>
            <p:ph type="title"/>
          </p:nvPr>
        </p:nvSpPr>
        <p:spPr>
          <a:xfrm>
            <a:off x="686834" y="1153572"/>
            <a:ext cx="3200400" cy="4461163"/>
          </a:xfrm>
        </p:spPr>
        <p:txBody>
          <a:bodyPr>
            <a:normAutofit/>
          </a:bodyPr>
          <a:lstStyle/>
          <a:p>
            <a:r>
              <a:rPr lang="en-US" sz="4100">
                <a:solidFill>
                  <a:srgbClr val="FFFFFF"/>
                </a:solidFill>
              </a:rPr>
              <a:t>Paging &amp; Segmentation</a:t>
            </a:r>
            <a:endParaRPr lang="en-CA" sz="4100">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6A42251-E258-42E8-AA78-4C1AC44FF23B}"/>
              </a:ext>
            </a:extLst>
          </p:cNvPr>
          <p:cNvSpPr>
            <a:spLocks noGrp="1"/>
          </p:cNvSpPr>
          <p:nvPr>
            <p:ph idx="1"/>
          </p:nvPr>
        </p:nvSpPr>
        <p:spPr>
          <a:xfrm>
            <a:off x="4447308" y="591344"/>
            <a:ext cx="6906491" cy="5585619"/>
          </a:xfrm>
        </p:spPr>
        <p:txBody>
          <a:bodyPr anchor="ctr">
            <a:normAutofit/>
          </a:bodyPr>
          <a:lstStyle/>
          <a:p>
            <a:r>
              <a:rPr lang="en-US" dirty="0"/>
              <a:t>Before we begin the exercises, can anyone explain paging and segmentation to me at a very high level?</a:t>
            </a:r>
          </a:p>
          <a:p>
            <a:r>
              <a:rPr lang="en-US" dirty="0"/>
              <a:t>What is the difference between a page frame and a page?</a:t>
            </a:r>
          </a:p>
          <a:p>
            <a:pPr lvl="1"/>
            <a:r>
              <a:rPr lang="en-US" dirty="0"/>
              <a:t>Hint: Virtual Memory V.S. Physical Memory</a:t>
            </a:r>
            <a:endParaRPr lang="en-CA" dirty="0"/>
          </a:p>
        </p:txBody>
      </p:sp>
    </p:spTree>
    <p:extLst>
      <p:ext uri="{BB962C8B-B14F-4D97-AF65-F5344CB8AC3E}">
        <p14:creationId xmlns:p14="http://schemas.microsoft.com/office/powerpoint/2010/main" val="394960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03F8AF-6AAF-4884-A7F6-160E1F39108D}"/>
              </a:ext>
            </a:extLst>
          </p:cNvPr>
          <p:cNvSpPr>
            <a:spLocks noGrp="1"/>
          </p:cNvSpPr>
          <p:nvPr>
            <p:ph type="title"/>
          </p:nvPr>
        </p:nvSpPr>
        <p:spPr>
          <a:xfrm>
            <a:off x="686834" y="1153572"/>
            <a:ext cx="3200400" cy="4461163"/>
          </a:xfrm>
        </p:spPr>
        <p:txBody>
          <a:bodyPr>
            <a:normAutofit/>
          </a:bodyPr>
          <a:lstStyle/>
          <a:p>
            <a:r>
              <a:rPr lang="en-US">
                <a:solidFill>
                  <a:srgbClr val="FFFFFF"/>
                </a:solidFill>
              </a:rPr>
              <a:t>Exercise 1 – Page Reference Strings</a:t>
            </a:r>
            <a:endParaRPr lang="en-CA">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AB0A8C6-A767-4475-95C1-AE58956B6633}"/>
              </a:ext>
            </a:extLst>
          </p:cNvPr>
          <p:cNvSpPr>
            <a:spLocks noGrp="1"/>
          </p:cNvSpPr>
          <p:nvPr>
            <p:ph idx="1"/>
          </p:nvPr>
        </p:nvSpPr>
        <p:spPr>
          <a:xfrm>
            <a:off x="4447308" y="591344"/>
            <a:ext cx="6906491" cy="5585619"/>
          </a:xfrm>
        </p:spPr>
        <p:txBody>
          <a:bodyPr anchor="ctr">
            <a:normAutofit/>
          </a:bodyPr>
          <a:lstStyle/>
          <a:p>
            <a:r>
              <a:rPr lang="en-US" dirty="0"/>
              <a:t>Consider the following page reference string: 1 2 1 3 4 0 2 3 0 1 3 4 2 0 4 2 1 0. </a:t>
            </a:r>
          </a:p>
          <a:p>
            <a:pPr lvl="1"/>
            <a:r>
              <a:rPr lang="en-US" dirty="0"/>
              <a:t>How many page faults would occur for the Optimal, FIFO, and LRU algorithms in a </a:t>
            </a:r>
            <a:r>
              <a:rPr lang="en-US" b="1" dirty="0"/>
              <a:t>three-frame system </a:t>
            </a:r>
            <a:r>
              <a:rPr lang="en-US" dirty="0"/>
              <a:t>(all frames are initially empty). Make sure you show your work.</a:t>
            </a:r>
            <a:endParaRPr lang="en-CA" dirty="0"/>
          </a:p>
        </p:txBody>
      </p:sp>
    </p:spTree>
    <p:extLst>
      <p:ext uri="{BB962C8B-B14F-4D97-AF65-F5344CB8AC3E}">
        <p14:creationId xmlns:p14="http://schemas.microsoft.com/office/powerpoint/2010/main" val="1234682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276B7-BBA4-41EC-AA88-018AFD307994}"/>
              </a:ext>
            </a:extLst>
          </p:cNvPr>
          <p:cNvSpPr>
            <a:spLocks noGrp="1"/>
          </p:cNvSpPr>
          <p:nvPr>
            <p:ph type="title"/>
          </p:nvPr>
        </p:nvSpPr>
        <p:spPr/>
        <p:txBody>
          <a:bodyPr/>
          <a:lstStyle/>
          <a:p>
            <a:r>
              <a:rPr lang="en-US" dirty="0"/>
              <a:t>Exercise 2 – Paging &amp; Segmentation</a:t>
            </a:r>
            <a:endParaRPr lang="en-CA" dirty="0"/>
          </a:p>
        </p:txBody>
      </p:sp>
      <p:sp>
        <p:nvSpPr>
          <p:cNvPr id="3" name="Content Placeholder 2">
            <a:extLst>
              <a:ext uri="{FF2B5EF4-FFF2-40B4-BE49-F238E27FC236}">
                <a16:creationId xmlns:a16="http://schemas.microsoft.com/office/drawing/2014/main" id="{D05DE913-C01B-464E-AC18-A31CB862FE4D}"/>
              </a:ext>
            </a:extLst>
          </p:cNvPr>
          <p:cNvSpPr>
            <a:spLocks noGrp="1"/>
          </p:cNvSpPr>
          <p:nvPr>
            <p:ph idx="1"/>
          </p:nvPr>
        </p:nvSpPr>
        <p:spPr/>
        <p:txBody>
          <a:bodyPr/>
          <a:lstStyle/>
          <a:p>
            <a:r>
              <a:rPr lang="en-US" dirty="0"/>
              <a:t>Consider the following list of processes and their associated sizes.</a:t>
            </a:r>
          </a:p>
          <a:p>
            <a:pPr lvl="1"/>
            <a:r>
              <a:rPr lang="en-US" dirty="0"/>
              <a:t>Assuming that Paging is used, show the page table for each process under the following scenario: assume a page size of 1000 bytes and a main memory of size 32 frames with Frames 0, 1, 3, 5,8, 9, 15, 16, 17, 21, 24 and 31 currently utilized. Also assume the free frames are ordered by number in the free-space list. Each Page Table entry should contain Page# and Frame#.</a:t>
            </a:r>
          </a:p>
          <a:p>
            <a:pPr lvl="1"/>
            <a:endParaRPr lang="en-CA" dirty="0"/>
          </a:p>
        </p:txBody>
      </p:sp>
      <p:pic>
        <p:nvPicPr>
          <p:cNvPr id="5" name="Picture 4">
            <a:extLst>
              <a:ext uri="{FF2B5EF4-FFF2-40B4-BE49-F238E27FC236}">
                <a16:creationId xmlns:a16="http://schemas.microsoft.com/office/drawing/2014/main" id="{8EE76B12-44BD-4F2A-AE16-8836915BB00C}"/>
              </a:ext>
            </a:extLst>
          </p:cNvPr>
          <p:cNvPicPr>
            <a:picLocks noChangeAspect="1"/>
          </p:cNvPicPr>
          <p:nvPr/>
        </p:nvPicPr>
        <p:blipFill>
          <a:blip r:embed="rId2"/>
          <a:stretch>
            <a:fillRect/>
          </a:stretch>
        </p:blipFill>
        <p:spPr>
          <a:xfrm>
            <a:off x="1995487" y="4064000"/>
            <a:ext cx="8201025" cy="2428875"/>
          </a:xfrm>
          <a:prstGeom prst="rect">
            <a:avLst/>
          </a:prstGeom>
        </p:spPr>
      </p:pic>
    </p:spTree>
    <p:extLst>
      <p:ext uri="{BB962C8B-B14F-4D97-AF65-F5344CB8AC3E}">
        <p14:creationId xmlns:p14="http://schemas.microsoft.com/office/powerpoint/2010/main" val="31778590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7ECA1-79B1-41A9-8F8B-5DDDD0A3B4B2}"/>
              </a:ext>
            </a:extLst>
          </p:cNvPr>
          <p:cNvSpPr>
            <a:spLocks noGrp="1"/>
          </p:cNvSpPr>
          <p:nvPr>
            <p:ph type="title"/>
          </p:nvPr>
        </p:nvSpPr>
        <p:spPr/>
        <p:txBody>
          <a:bodyPr/>
          <a:lstStyle/>
          <a:p>
            <a:r>
              <a:rPr lang="en-US" dirty="0"/>
              <a:t>Exercise 2 – Paging &amp; Segmentation</a:t>
            </a:r>
            <a:endParaRPr lang="en-CA" dirty="0"/>
          </a:p>
        </p:txBody>
      </p:sp>
      <p:sp>
        <p:nvSpPr>
          <p:cNvPr id="3" name="Content Placeholder 2">
            <a:extLst>
              <a:ext uri="{FF2B5EF4-FFF2-40B4-BE49-F238E27FC236}">
                <a16:creationId xmlns:a16="http://schemas.microsoft.com/office/drawing/2014/main" id="{86D5F5B3-4888-4231-919B-3B7168BC3AF9}"/>
              </a:ext>
            </a:extLst>
          </p:cNvPr>
          <p:cNvSpPr>
            <a:spLocks noGrp="1"/>
          </p:cNvSpPr>
          <p:nvPr>
            <p:ph idx="1"/>
          </p:nvPr>
        </p:nvSpPr>
        <p:spPr/>
        <p:txBody>
          <a:bodyPr/>
          <a:lstStyle/>
          <a:p>
            <a:r>
              <a:rPr lang="en-US" dirty="0"/>
              <a:t>Assuming that Segmentation is used, show the Segment Table for each process (if first-fit allocation is used) under the following scenario: </a:t>
            </a:r>
          </a:p>
          <a:p>
            <a:pPr lvl="1"/>
            <a:r>
              <a:rPr lang="en-US" dirty="0"/>
              <a:t>Given a main memory size of 32,000 bytes with the following areas currently available. Assume a segment is added at the beginning of the free hole (a segment of 2000 bytes would start at address 400 instead of finishing at 5000):</a:t>
            </a:r>
          </a:p>
          <a:p>
            <a:pPr lvl="1"/>
            <a:endParaRPr lang="en-US" dirty="0"/>
          </a:p>
          <a:p>
            <a:endParaRPr lang="en-CA" dirty="0"/>
          </a:p>
        </p:txBody>
      </p:sp>
      <p:pic>
        <p:nvPicPr>
          <p:cNvPr id="5" name="Picture 4">
            <a:extLst>
              <a:ext uri="{FF2B5EF4-FFF2-40B4-BE49-F238E27FC236}">
                <a16:creationId xmlns:a16="http://schemas.microsoft.com/office/drawing/2014/main" id="{AEB77162-6865-482E-8CF4-CD3AE17127B0}"/>
              </a:ext>
            </a:extLst>
          </p:cNvPr>
          <p:cNvPicPr>
            <a:picLocks noChangeAspect="1"/>
          </p:cNvPicPr>
          <p:nvPr/>
        </p:nvPicPr>
        <p:blipFill>
          <a:blip r:embed="rId2"/>
          <a:stretch>
            <a:fillRect/>
          </a:stretch>
        </p:blipFill>
        <p:spPr>
          <a:xfrm>
            <a:off x="3328987" y="4405313"/>
            <a:ext cx="5534025" cy="1771650"/>
          </a:xfrm>
          <a:prstGeom prst="rect">
            <a:avLst/>
          </a:prstGeom>
        </p:spPr>
      </p:pic>
    </p:spTree>
    <p:extLst>
      <p:ext uri="{BB962C8B-B14F-4D97-AF65-F5344CB8AC3E}">
        <p14:creationId xmlns:p14="http://schemas.microsoft.com/office/powerpoint/2010/main" val="5334986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B429D-1442-4CEA-B1E4-93862437DACB}"/>
              </a:ext>
            </a:extLst>
          </p:cNvPr>
          <p:cNvSpPr>
            <a:spLocks noGrp="1"/>
          </p:cNvSpPr>
          <p:nvPr>
            <p:ph type="title"/>
          </p:nvPr>
        </p:nvSpPr>
        <p:spPr/>
        <p:txBody>
          <a:bodyPr/>
          <a:lstStyle/>
          <a:p>
            <a:r>
              <a:rPr lang="en-US" dirty="0"/>
              <a:t>Exercise 3 – Banker’s Algorithm</a:t>
            </a:r>
            <a:endParaRPr lang="en-CA" dirty="0"/>
          </a:p>
        </p:txBody>
      </p:sp>
      <p:sp>
        <p:nvSpPr>
          <p:cNvPr id="3" name="Content Placeholder 2">
            <a:extLst>
              <a:ext uri="{FF2B5EF4-FFF2-40B4-BE49-F238E27FC236}">
                <a16:creationId xmlns:a16="http://schemas.microsoft.com/office/drawing/2014/main" id="{643128CA-7AFB-43E5-A129-24912725A9EE}"/>
              </a:ext>
            </a:extLst>
          </p:cNvPr>
          <p:cNvSpPr>
            <a:spLocks noGrp="1"/>
          </p:cNvSpPr>
          <p:nvPr>
            <p:ph idx="1"/>
          </p:nvPr>
        </p:nvSpPr>
        <p:spPr/>
        <p:txBody>
          <a:bodyPr/>
          <a:lstStyle/>
          <a:p>
            <a:r>
              <a:rPr lang="en-US" dirty="0"/>
              <a:t>Given the following snapshot of a system:</a:t>
            </a:r>
          </a:p>
          <a:p>
            <a:pPr lvl="1"/>
            <a:r>
              <a:rPr lang="en-US" dirty="0"/>
              <a:t>Is the system in a safe state? If yes, provide a safe sequence. Show your work.</a:t>
            </a:r>
          </a:p>
          <a:p>
            <a:pPr lvl="1"/>
            <a:r>
              <a:rPr lang="en-US" dirty="0"/>
              <a:t>Can a request P4(2,3,4) be granted? Show your work.</a:t>
            </a:r>
            <a:endParaRPr lang="en-CA" dirty="0"/>
          </a:p>
        </p:txBody>
      </p:sp>
      <p:pic>
        <p:nvPicPr>
          <p:cNvPr id="5" name="Picture 4">
            <a:extLst>
              <a:ext uri="{FF2B5EF4-FFF2-40B4-BE49-F238E27FC236}">
                <a16:creationId xmlns:a16="http://schemas.microsoft.com/office/drawing/2014/main" id="{0A92721D-0A32-4E81-BEEE-2DF021760A1B}"/>
              </a:ext>
            </a:extLst>
          </p:cNvPr>
          <p:cNvPicPr>
            <a:picLocks noChangeAspect="1"/>
          </p:cNvPicPr>
          <p:nvPr/>
        </p:nvPicPr>
        <p:blipFill>
          <a:blip r:embed="rId2"/>
          <a:stretch>
            <a:fillRect/>
          </a:stretch>
        </p:blipFill>
        <p:spPr>
          <a:xfrm>
            <a:off x="3107724" y="3489099"/>
            <a:ext cx="5976551" cy="2822801"/>
          </a:xfrm>
          <a:prstGeom prst="rect">
            <a:avLst/>
          </a:prstGeom>
        </p:spPr>
      </p:pic>
    </p:spTree>
    <p:extLst>
      <p:ext uri="{BB962C8B-B14F-4D97-AF65-F5344CB8AC3E}">
        <p14:creationId xmlns:p14="http://schemas.microsoft.com/office/powerpoint/2010/main" val="14617735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AB2991-6D98-49DA-8D37-1335698C25F2}"/>
              </a:ext>
            </a:extLst>
          </p:cNvPr>
          <p:cNvSpPr>
            <a:spLocks noGrp="1"/>
          </p:cNvSpPr>
          <p:nvPr>
            <p:ph type="title"/>
          </p:nvPr>
        </p:nvSpPr>
        <p:spPr>
          <a:xfrm>
            <a:off x="686834" y="1153572"/>
            <a:ext cx="3200400" cy="4461163"/>
          </a:xfrm>
        </p:spPr>
        <p:txBody>
          <a:bodyPr>
            <a:normAutofit/>
          </a:bodyPr>
          <a:lstStyle/>
          <a:p>
            <a:r>
              <a:rPr lang="en-US">
                <a:solidFill>
                  <a:srgbClr val="FFFFFF"/>
                </a:solidFill>
              </a:rPr>
              <a:t>Lab 5</a:t>
            </a:r>
            <a:endParaRPr lang="en-CA">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16E80E5A-8BDC-40A1-95D9-76A6B98AF9BC}"/>
              </a:ext>
            </a:extLst>
          </p:cNvPr>
          <p:cNvSpPr>
            <a:spLocks noGrp="1"/>
          </p:cNvSpPr>
          <p:nvPr>
            <p:ph idx="1"/>
          </p:nvPr>
        </p:nvSpPr>
        <p:spPr>
          <a:xfrm>
            <a:off x="4447308" y="591344"/>
            <a:ext cx="6906491" cy="5585619"/>
          </a:xfrm>
        </p:spPr>
        <p:txBody>
          <a:bodyPr anchor="ctr">
            <a:normAutofit/>
          </a:bodyPr>
          <a:lstStyle/>
          <a:p>
            <a:r>
              <a:rPr lang="en-US" dirty="0"/>
              <a:t>Deadline: April 9</a:t>
            </a:r>
            <a:r>
              <a:rPr lang="en-US" baseline="30000" dirty="0"/>
              <a:t>th</a:t>
            </a:r>
            <a:r>
              <a:rPr lang="en-US" dirty="0"/>
              <a:t> by 2:00PM</a:t>
            </a:r>
          </a:p>
          <a:p>
            <a:r>
              <a:rPr lang="en-US" dirty="0"/>
              <a:t>Submission: Zip file containing commented .C File, PDF containing the testing screenshots. For each test case make sure you include:</a:t>
            </a:r>
          </a:p>
          <a:p>
            <a:pPr lvl="1"/>
            <a:r>
              <a:rPr lang="en-US" dirty="0"/>
              <a:t>A brief description the test.</a:t>
            </a:r>
          </a:p>
          <a:p>
            <a:pPr lvl="1"/>
            <a:r>
              <a:rPr lang="en-US" dirty="0"/>
              <a:t>The input.</a:t>
            </a:r>
          </a:p>
          <a:p>
            <a:pPr lvl="1"/>
            <a:r>
              <a:rPr lang="en-US" dirty="0"/>
              <a:t>The expected output.</a:t>
            </a:r>
          </a:p>
          <a:p>
            <a:pPr lvl="1"/>
            <a:r>
              <a:rPr lang="en-US" dirty="0"/>
              <a:t>The actual output (screenshot).</a:t>
            </a:r>
          </a:p>
          <a:p>
            <a:pPr lvl="1"/>
            <a:r>
              <a:rPr lang="en-US" dirty="0"/>
              <a:t>A quick comment regarding whether the expected output matched the actual output. </a:t>
            </a:r>
            <a:endParaRPr lang="en-CA" dirty="0"/>
          </a:p>
        </p:txBody>
      </p:sp>
    </p:spTree>
    <p:extLst>
      <p:ext uri="{BB962C8B-B14F-4D97-AF65-F5344CB8AC3E}">
        <p14:creationId xmlns:p14="http://schemas.microsoft.com/office/powerpoint/2010/main" val="31559932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3BC7C0-B80A-43B1-A9B2-A80DE1232093}"/>
              </a:ext>
            </a:extLst>
          </p:cNvPr>
          <p:cNvSpPr>
            <a:spLocks noGrp="1"/>
          </p:cNvSpPr>
          <p:nvPr>
            <p:ph type="title"/>
          </p:nvPr>
        </p:nvSpPr>
        <p:spPr>
          <a:xfrm>
            <a:off x="686834" y="1153572"/>
            <a:ext cx="3200400" cy="4461163"/>
          </a:xfrm>
        </p:spPr>
        <p:txBody>
          <a:bodyPr>
            <a:normAutofit/>
          </a:bodyPr>
          <a:lstStyle/>
          <a:p>
            <a:r>
              <a:rPr lang="en-US">
                <a:solidFill>
                  <a:srgbClr val="FFFFFF"/>
                </a:solidFill>
              </a:rPr>
              <a:t>Lab 5</a:t>
            </a:r>
            <a:endParaRPr lang="en-CA">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C033D2EA-2DEF-44D5-B6B9-314D6C1E8F80}"/>
              </a:ext>
            </a:extLst>
          </p:cNvPr>
          <p:cNvSpPr>
            <a:spLocks noGrp="1"/>
          </p:cNvSpPr>
          <p:nvPr>
            <p:ph idx="1"/>
          </p:nvPr>
        </p:nvSpPr>
        <p:spPr>
          <a:xfrm>
            <a:off x="4447308" y="591344"/>
            <a:ext cx="6906491" cy="5585619"/>
          </a:xfrm>
        </p:spPr>
        <p:txBody>
          <a:bodyPr anchor="ctr">
            <a:normAutofit/>
          </a:bodyPr>
          <a:lstStyle/>
          <a:p>
            <a:r>
              <a:rPr lang="en-US" dirty="0"/>
              <a:t>Description: Write a C program that will output the sum, and the product of integer command line arguments.</a:t>
            </a:r>
          </a:p>
          <a:p>
            <a:r>
              <a:rPr lang="en-US" dirty="0"/>
              <a:t>For example:</a:t>
            </a:r>
          </a:p>
          <a:p>
            <a:pPr marL="457200" lvl="1" indent="0">
              <a:buNone/>
            </a:pPr>
            <a:r>
              <a:rPr lang="en-US" dirty="0"/>
              <a:t>./lab5 1 2 3 4</a:t>
            </a:r>
          </a:p>
          <a:p>
            <a:pPr marL="457200" lvl="1" indent="0">
              <a:buNone/>
            </a:pPr>
            <a:endParaRPr lang="en-CA" dirty="0"/>
          </a:p>
          <a:p>
            <a:pPr marL="457200" lvl="1" indent="0">
              <a:buNone/>
            </a:pPr>
            <a:r>
              <a:rPr lang="en-CA" dirty="0"/>
              <a:t>Sum: 10</a:t>
            </a:r>
          </a:p>
          <a:p>
            <a:pPr marL="457200" lvl="1" indent="0">
              <a:buNone/>
            </a:pPr>
            <a:r>
              <a:rPr lang="en-CA" dirty="0"/>
              <a:t>Product: 24</a:t>
            </a:r>
            <a:endParaRPr lang="en-US" dirty="0"/>
          </a:p>
        </p:txBody>
      </p:sp>
    </p:spTree>
    <p:extLst>
      <p:ext uri="{BB962C8B-B14F-4D97-AF65-F5344CB8AC3E}">
        <p14:creationId xmlns:p14="http://schemas.microsoft.com/office/powerpoint/2010/main" val="1816822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31EB69-FFAF-4042-9E3C-E7200928DDEF}"/>
              </a:ext>
            </a:extLst>
          </p:cNvPr>
          <p:cNvSpPr>
            <a:spLocks noGrp="1"/>
          </p:cNvSpPr>
          <p:nvPr>
            <p:ph type="title"/>
          </p:nvPr>
        </p:nvSpPr>
        <p:spPr>
          <a:xfrm>
            <a:off x="686834" y="1153572"/>
            <a:ext cx="3200400" cy="4461163"/>
          </a:xfrm>
        </p:spPr>
        <p:txBody>
          <a:bodyPr>
            <a:normAutofit/>
          </a:bodyPr>
          <a:lstStyle/>
          <a:p>
            <a:r>
              <a:rPr lang="en-US">
                <a:solidFill>
                  <a:srgbClr val="FFFFFF"/>
                </a:solidFill>
              </a:rPr>
              <a:t>Overview</a:t>
            </a:r>
            <a:endParaRPr lang="en-CA">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FB52AAE-62AB-4706-ADCA-9598FF16CA8F}"/>
              </a:ext>
            </a:extLst>
          </p:cNvPr>
          <p:cNvSpPr>
            <a:spLocks noGrp="1"/>
          </p:cNvSpPr>
          <p:nvPr>
            <p:ph idx="1"/>
          </p:nvPr>
        </p:nvSpPr>
        <p:spPr>
          <a:xfrm>
            <a:off x="4447308" y="591344"/>
            <a:ext cx="6906491" cy="5585619"/>
          </a:xfrm>
        </p:spPr>
        <p:txBody>
          <a:bodyPr anchor="ctr">
            <a:normAutofit/>
          </a:bodyPr>
          <a:lstStyle/>
          <a:p>
            <a:r>
              <a:rPr lang="en-US" dirty="0"/>
              <a:t>Final Exam:</a:t>
            </a:r>
          </a:p>
          <a:p>
            <a:pPr lvl="1"/>
            <a:r>
              <a:rPr lang="en-US" dirty="0"/>
              <a:t>General Information</a:t>
            </a:r>
          </a:p>
          <a:p>
            <a:pPr lvl="1"/>
            <a:r>
              <a:rPr lang="en-US" dirty="0"/>
              <a:t>Delivery Details</a:t>
            </a:r>
          </a:p>
          <a:p>
            <a:pPr lvl="1"/>
            <a:r>
              <a:rPr lang="en-US" dirty="0"/>
              <a:t>MS Teams *Important*</a:t>
            </a:r>
          </a:p>
          <a:p>
            <a:pPr lvl="1"/>
            <a:r>
              <a:rPr lang="en-US" dirty="0"/>
              <a:t>Content Covered</a:t>
            </a:r>
          </a:p>
          <a:p>
            <a:pPr lvl="1"/>
            <a:r>
              <a:rPr lang="en-US" dirty="0"/>
              <a:t>Office Hours</a:t>
            </a:r>
          </a:p>
          <a:p>
            <a:r>
              <a:rPr lang="en-US" dirty="0"/>
              <a:t>Content Review</a:t>
            </a:r>
          </a:p>
          <a:p>
            <a:pPr lvl="1"/>
            <a:r>
              <a:rPr lang="en-US" dirty="0"/>
              <a:t>Exercise 1 – Page Reference Strings</a:t>
            </a:r>
          </a:p>
          <a:p>
            <a:pPr lvl="1"/>
            <a:r>
              <a:rPr lang="en-US" dirty="0"/>
              <a:t>Exercise 2 – Paging &amp; Segmentation</a:t>
            </a:r>
          </a:p>
          <a:p>
            <a:pPr lvl="1"/>
            <a:r>
              <a:rPr lang="en-US" dirty="0"/>
              <a:t>Exercise 3 – Banker’s Algorithm</a:t>
            </a:r>
          </a:p>
          <a:p>
            <a:r>
              <a:rPr lang="en-US" dirty="0"/>
              <a:t>Lab 5</a:t>
            </a:r>
          </a:p>
        </p:txBody>
      </p:sp>
    </p:spTree>
    <p:extLst>
      <p:ext uri="{BB962C8B-B14F-4D97-AF65-F5344CB8AC3E}">
        <p14:creationId xmlns:p14="http://schemas.microsoft.com/office/powerpoint/2010/main" val="2211761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48B447-09CE-4C00-841C-AB1327D5A07E}"/>
              </a:ext>
            </a:extLst>
          </p:cNvPr>
          <p:cNvSpPr>
            <a:spLocks noGrp="1"/>
          </p:cNvSpPr>
          <p:nvPr>
            <p:ph type="title"/>
          </p:nvPr>
        </p:nvSpPr>
        <p:spPr>
          <a:xfrm>
            <a:off x="686834" y="1153572"/>
            <a:ext cx="3200400" cy="4461163"/>
          </a:xfrm>
        </p:spPr>
        <p:txBody>
          <a:bodyPr>
            <a:normAutofit/>
          </a:bodyPr>
          <a:lstStyle/>
          <a:p>
            <a:r>
              <a:rPr lang="en-US">
                <a:solidFill>
                  <a:srgbClr val="FFFFFF"/>
                </a:solidFill>
              </a:rPr>
              <a:t>Final Exam – General Information</a:t>
            </a:r>
            <a:endParaRPr lang="en-CA">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1751738A-42A8-4E52-A57C-77719B5BF446}"/>
              </a:ext>
            </a:extLst>
          </p:cNvPr>
          <p:cNvSpPr>
            <a:spLocks noGrp="1"/>
          </p:cNvSpPr>
          <p:nvPr>
            <p:ph idx="1"/>
          </p:nvPr>
        </p:nvSpPr>
        <p:spPr>
          <a:xfrm>
            <a:off x="4447308" y="591344"/>
            <a:ext cx="6906491" cy="5585619"/>
          </a:xfrm>
        </p:spPr>
        <p:txBody>
          <a:bodyPr anchor="ctr">
            <a:normAutofit/>
          </a:bodyPr>
          <a:lstStyle/>
          <a:p>
            <a:r>
              <a:rPr lang="en-US" sz="1700"/>
              <a:t>Your final exam is scheduled on the 16</a:t>
            </a:r>
            <a:r>
              <a:rPr lang="en-US" sz="1700" baseline="30000"/>
              <a:t>th</a:t>
            </a:r>
            <a:r>
              <a:rPr lang="en-US" sz="1700"/>
              <a:t> of April at 3PM, exactly 1 week from today! </a:t>
            </a:r>
          </a:p>
          <a:p>
            <a:r>
              <a:rPr lang="en-US" sz="1700"/>
              <a:t>The final exam duration is two hours and forty minutes, in addition to twenty minutes for testing and finalizing your submission (3 hours total).</a:t>
            </a:r>
          </a:p>
          <a:p>
            <a:r>
              <a:rPr lang="en-US" sz="1700"/>
              <a:t>The final exam can be split up into two parts.</a:t>
            </a:r>
          </a:p>
          <a:p>
            <a:pPr lvl="1"/>
            <a:r>
              <a:rPr lang="en-US" sz="1700"/>
              <a:t>Part 1 will contain the theory (short answer) questions, and the questions that require some calculation (like your assignment questions).</a:t>
            </a:r>
          </a:p>
          <a:p>
            <a:pPr lvl="2"/>
            <a:r>
              <a:rPr lang="en-US" sz="1700"/>
              <a:t>This portion will account for 80% of the final.</a:t>
            </a:r>
          </a:p>
          <a:p>
            <a:pPr lvl="1"/>
            <a:r>
              <a:rPr lang="en-US" sz="1700"/>
              <a:t>Part 2 will contain C programming questions.</a:t>
            </a:r>
          </a:p>
          <a:p>
            <a:pPr lvl="2"/>
            <a:r>
              <a:rPr lang="en-US" sz="1700"/>
              <a:t>This portion will account for 20% of the final.</a:t>
            </a:r>
          </a:p>
          <a:p>
            <a:pPr lvl="1"/>
            <a:r>
              <a:rPr lang="en-US" sz="1700"/>
              <a:t>Both parts are released simultaneously (its all one document).</a:t>
            </a:r>
          </a:p>
          <a:p>
            <a:endParaRPr lang="en-US" sz="1700"/>
          </a:p>
          <a:p>
            <a:endParaRPr lang="en-CA" sz="1700"/>
          </a:p>
        </p:txBody>
      </p:sp>
    </p:spTree>
    <p:extLst>
      <p:ext uri="{BB962C8B-B14F-4D97-AF65-F5344CB8AC3E}">
        <p14:creationId xmlns:p14="http://schemas.microsoft.com/office/powerpoint/2010/main" val="2132400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565525-EB7B-4077-8433-AEA93B03F5C4}"/>
              </a:ext>
            </a:extLst>
          </p:cNvPr>
          <p:cNvSpPr>
            <a:spLocks noGrp="1"/>
          </p:cNvSpPr>
          <p:nvPr>
            <p:ph type="title"/>
          </p:nvPr>
        </p:nvSpPr>
        <p:spPr>
          <a:xfrm>
            <a:off x="686834" y="1153572"/>
            <a:ext cx="3200400" cy="4461163"/>
          </a:xfrm>
        </p:spPr>
        <p:txBody>
          <a:bodyPr>
            <a:normAutofit/>
          </a:bodyPr>
          <a:lstStyle/>
          <a:p>
            <a:r>
              <a:rPr lang="en-US">
                <a:solidFill>
                  <a:srgbClr val="FFFFFF"/>
                </a:solidFill>
              </a:rPr>
              <a:t>Final Exam Delivery Details</a:t>
            </a:r>
            <a:endParaRPr lang="en-CA">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1133A0F8-506A-46E6-B816-C6BBC72E4BF2}"/>
              </a:ext>
            </a:extLst>
          </p:cNvPr>
          <p:cNvSpPr>
            <a:spLocks noGrp="1"/>
          </p:cNvSpPr>
          <p:nvPr>
            <p:ph idx="1"/>
          </p:nvPr>
        </p:nvSpPr>
        <p:spPr>
          <a:xfrm>
            <a:off x="4447308" y="591344"/>
            <a:ext cx="6906491" cy="5585619"/>
          </a:xfrm>
        </p:spPr>
        <p:txBody>
          <a:bodyPr anchor="ctr">
            <a:normAutofit/>
          </a:bodyPr>
          <a:lstStyle/>
          <a:p>
            <a:r>
              <a:rPr lang="en-US" sz="1300"/>
              <a:t>The final exam will be delivered via Blackboard.</a:t>
            </a:r>
          </a:p>
          <a:p>
            <a:r>
              <a:rPr lang="en-US" sz="1300"/>
              <a:t>15 minutes before the final exam begins, I usually start a General Meeting on MS Teams to go through the instructions.</a:t>
            </a:r>
          </a:p>
          <a:p>
            <a:pPr lvl="1"/>
            <a:r>
              <a:rPr lang="en-US" sz="1300"/>
              <a:t>The instructions will also be written on the exam itself. Ignore them at your own risk! </a:t>
            </a:r>
          </a:p>
          <a:p>
            <a:r>
              <a:rPr lang="en-CA" sz="1300"/>
              <a:t>Your final exam answers must be typed, I do not accept handwritten answers.</a:t>
            </a:r>
          </a:p>
          <a:p>
            <a:r>
              <a:rPr lang="en-CA" sz="1300"/>
              <a:t>The final exam is also completely open book/open internet.</a:t>
            </a:r>
          </a:p>
          <a:p>
            <a:pPr lvl="1"/>
            <a:r>
              <a:rPr lang="en-CA" sz="1300"/>
              <a:t>Communication with a third party is strictly forbidden.</a:t>
            </a:r>
          </a:p>
          <a:p>
            <a:pPr lvl="1"/>
            <a:r>
              <a:rPr lang="en-US" sz="1300"/>
              <a:t>Warning: Unlike the midterm, there are no second chances on a final. Especially if you already received a warning on the midterm!</a:t>
            </a:r>
          </a:p>
          <a:p>
            <a:pPr lvl="1"/>
            <a:r>
              <a:rPr lang="en-US" sz="1300"/>
              <a:t>If you use a source to answer a general theory question, the answer must be in your own words, and you must cite your source. Just provide the link, no need for a specific citation format.</a:t>
            </a:r>
          </a:p>
          <a:p>
            <a:pPr lvl="1"/>
            <a:endParaRPr lang="en-US" sz="1300"/>
          </a:p>
          <a:p>
            <a:pPr lvl="1"/>
            <a:endParaRPr lang="en-CA" sz="1300"/>
          </a:p>
          <a:p>
            <a:endParaRPr lang="en-CA" sz="1300"/>
          </a:p>
        </p:txBody>
      </p:sp>
    </p:spTree>
    <p:extLst>
      <p:ext uri="{BB962C8B-B14F-4D97-AF65-F5344CB8AC3E}">
        <p14:creationId xmlns:p14="http://schemas.microsoft.com/office/powerpoint/2010/main" val="28613608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692C8-7B27-496C-93C1-D2F3D50771BF}"/>
              </a:ext>
            </a:extLst>
          </p:cNvPr>
          <p:cNvSpPr>
            <a:spLocks noGrp="1"/>
          </p:cNvSpPr>
          <p:nvPr>
            <p:ph type="title"/>
          </p:nvPr>
        </p:nvSpPr>
        <p:spPr>
          <a:xfrm>
            <a:off x="686834" y="1153572"/>
            <a:ext cx="3200400" cy="4461163"/>
          </a:xfrm>
        </p:spPr>
        <p:txBody>
          <a:bodyPr>
            <a:normAutofit/>
          </a:bodyPr>
          <a:lstStyle/>
          <a:p>
            <a:r>
              <a:rPr lang="en-US">
                <a:solidFill>
                  <a:srgbClr val="FFFFFF"/>
                </a:solidFill>
              </a:rPr>
              <a:t>MS Teams</a:t>
            </a:r>
            <a:endParaRPr lang="en-CA">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F14119C-FB4C-40F4-8FC3-C1DE4B83AB94}"/>
              </a:ext>
            </a:extLst>
          </p:cNvPr>
          <p:cNvSpPr>
            <a:spLocks noGrp="1"/>
          </p:cNvSpPr>
          <p:nvPr>
            <p:ph idx="1"/>
          </p:nvPr>
        </p:nvSpPr>
        <p:spPr>
          <a:xfrm>
            <a:off x="4447308" y="591344"/>
            <a:ext cx="6906491" cy="5585619"/>
          </a:xfrm>
        </p:spPr>
        <p:txBody>
          <a:bodyPr anchor="ctr">
            <a:normAutofit/>
          </a:bodyPr>
          <a:lstStyle/>
          <a:p>
            <a:r>
              <a:rPr lang="en-US" dirty="0"/>
              <a:t>I keep the MS Teams meeting that we started before the exam open so that you can ask questions quickly. </a:t>
            </a:r>
          </a:p>
          <a:p>
            <a:pPr lvl="1"/>
            <a:r>
              <a:rPr lang="en-US" dirty="0"/>
              <a:t>If you have a question that needs to be answered in private, we will typically switch to a private chat/call and discuss it there.</a:t>
            </a:r>
          </a:p>
          <a:p>
            <a:r>
              <a:rPr lang="en-US" dirty="0"/>
              <a:t>Please don’t email me during the final!!!</a:t>
            </a:r>
          </a:p>
          <a:p>
            <a:r>
              <a:rPr lang="en-US" dirty="0"/>
              <a:t>Communication via MS Teams is crucial.</a:t>
            </a:r>
          </a:p>
          <a:p>
            <a:endParaRPr lang="en-CA" dirty="0"/>
          </a:p>
        </p:txBody>
      </p:sp>
    </p:spTree>
    <p:extLst>
      <p:ext uri="{BB962C8B-B14F-4D97-AF65-F5344CB8AC3E}">
        <p14:creationId xmlns:p14="http://schemas.microsoft.com/office/powerpoint/2010/main" val="1652793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AB4545-5597-4274-879F-7DD6A2373EC3}"/>
              </a:ext>
            </a:extLst>
          </p:cNvPr>
          <p:cNvSpPr>
            <a:spLocks noGrp="1"/>
          </p:cNvSpPr>
          <p:nvPr>
            <p:ph type="title"/>
          </p:nvPr>
        </p:nvSpPr>
        <p:spPr>
          <a:xfrm>
            <a:off x="686834" y="1153572"/>
            <a:ext cx="3200400" cy="4461163"/>
          </a:xfrm>
        </p:spPr>
        <p:txBody>
          <a:bodyPr>
            <a:normAutofit/>
          </a:bodyPr>
          <a:lstStyle/>
          <a:p>
            <a:r>
              <a:rPr lang="en-US">
                <a:solidFill>
                  <a:srgbClr val="FFFFFF"/>
                </a:solidFill>
              </a:rPr>
              <a:t>Final Exam Content</a:t>
            </a:r>
            <a:endParaRPr lang="en-CA">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722F13A-64D7-42DB-B876-9FF245D06163}"/>
              </a:ext>
            </a:extLst>
          </p:cNvPr>
          <p:cNvSpPr>
            <a:spLocks noGrp="1"/>
          </p:cNvSpPr>
          <p:nvPr>
            <p:ph idx="1"/>
          </p:nvPr>
        </p:nvSpPr>
        <p:spPr>
          <a:xfrm>
            <a:off x="4447308" y="591344"/>
            <a:ext cx="6906491" cy="5585619"/>
          </a:xfrm>
        </p:spPr>
        <p:txBody>
          <a:bodyPr anchor="ctr">
            <a:normAutofit/>
          </a:bodyPr>
          <a:lstStyle/>
          <a:p>
            <a:r>
              <a:rPr lang="en-US" dirty="0"/>
              <a:t>What is fair game on the final exam?</a:t>
            </a:r>
          </a:p>
          <a:p>
            <a:pPr lvl="1"/>
            <a:r>
              <a:rPr lang="en-US" dirty="0"/>
              <a:t>Lecture content.</a:t>
            </a:r>
          </a:p>
          <a:p>
            <a:pPr lvl="1"/>
            <a:r>
              <a:rPr lang="en-US" dirty="0"/>
              <a:t>Content from the textbook (chapters 1-9).</a:t>
            </a:r>
          </a:p>
          <a:p>
            <a:pPr lvl="1"/>
            <a:r>
              <a:rPr lang="en-US" dirty="0"/>
              <a:t>C programming (taught during the lectures and via the labs).</a:t>
            </a:r>
          </a:p>
          <a:p>
            <a:pPr lvl="1"/>
            <a:r>
              <a:rPr lang="en-US" dirty="0"/>
              <a:t>Concepts and questions covered in the assignments.</a:t>
            </a:r>
          </a:p>
          <a:p>
            <a:r>
              <a:rPr lang="en-US" dirty="0"/>
              <a:t>While the final exam is cumulative, we already covered chapters 1-5 on the midterm. Expect the final to be weighted more heavily towards chapters 6-9.</a:t>
            </a:r>
          </a:p>
          <a:p>
            <a:pPr lvl="1"/>
            <a:endParaRPr lang="en-CA" dirty="0"/>
          </a:p>
        </p:txBody>
      </p:sp>
    </p:spTree>
    <p:extLst>
      <p:ext uri="{BB962C8B-B14F-4D97-AF65-F5344CB8AC3E}">
        <p14:creationId xmlns:p14="http://schemas.microsoft.com/office/powerpoint/2010/main" val="20268534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7808E6-AB6A-4F63-B7DD-865F07A4E02A}"/>
              </a:ext>
            </a:extLst>
          </p:cNvPr>
          <p:cNvSpPr>
            <a:spLocks noGrp="1"/>
          </p:cNvSpPr>
          <p:nvPr>
            <p:ph type="title"/>
          </p:nvPr>
        </p:nvSpPr>
        <p:spPr>
          <a:xfrm>
            <a:off x="686834" y="1153572"/>
            <a:ext cx="3200400" cy="4461163"/>
          </a:xfrm>
        </p:spPr>
        <p:txBody>
          <a:bodyPr>
            <a:normAutofit/>
          </a:bodyPr>
          <a:lstStyle/>
          <a:p>
            <a:r>
              <a:rPr lang="en-US">
                <a:solidFill>
                  <a:srgbClr val="FFFFFF"/>
                </a:solidFill>
              </a:rPr>
              <a:t>Office Hours</a:t>
            </a:r>
            <a:endParaRPr lang="en-CA">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B5A4EB49-99E2-4DE7-BB4E-514E7C52375C}"/>
              </a:ext>
            </a:extLst>
          </p:cNvPr>
          <p:cNvSpPr>
            <a:spLocks noGrp="1"/>
          </p:cNvSpPr>
          <p:nvPr>
            <p:ph idx="1"/>
          </p:nvPr>
        </p:nvSpPr>
        <p:spPr>
          <a:xfrm>
            <a:off x="4447308" y="591344"/>
            <a:ext cx="6906491" cy="5585619"/>
          </a:xfrm>
        </p:spPr>
        <p:txBody>
          <a:bodyPr anchor="ctr">
            <a:normAutofit/>
          </a:bodyPr>
          <a:lstStyle/>
          <a:p>
            <a:r>
              <a:rPr lang="en-US" dirty="0"/>
              <a:t>The dedicated office hours for the final exam are going to be held on Wednesday from 2PM – 4PM.</a:t>
            </a:r>
          </a:p>
          <a:p>
            <a:r>
              <a:rPr lang="en-US" dirty="0"/>
              <a:t>I will also make myself available about an hour before the exam as well to answer any questions that you may have.</a:t>
            </a:r>
          </a:p>
          <a:p>
            <a:r>
              <a:rPr lang="en-US" dirty="0"/>
              <a:t>I know the ideal time for the office hours would have been Thursday for many.</a:t>
            </a:r>
          </a:p>
          <a:p>
            <a:pPr lvl="1"/>
            <a:r>
              <a:rPr lang="en-US" dirty="0"/>
              <a:t>Unfortunatley, I could not host office hours on Thursday because I have another final, I need to take care of that day.</a:t>
            </a:r>
            <a:endParaRPr lang="en-CA" dirty="0"/>
          </a:p>
        </p:txBody>
      </p:sp>
    </p:spTree>
    <p:extLst>
      <p:ext uri="{BB962C8B-B14F-4D97-AF65-F5344CB8AC3E}">
        <p14:creationId xmlns:p14="http://schemas.microsoft.com/office/powerpoint/2010/main" val="2285626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ectangle 11">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6E253AA7-50AD-4419-A876-EE3EAA0FC494}"/>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r>
              <a:rPr lang="en-US" sz="6000" kern="1200">
                <a:solidFill>
                  <a:schemeClr val="tx1"/>
                </a:solidFill>
                <a:latin typeface="+mj-lt"/>
                <a:ea typeface="+mj-ea"/>
                <a:cs typeface="+mj-cs"/>
              </a:rPr>
              <a:t>Questions?</a:t>
            </a:r>
          </a:p>
        </p:txBody>
      </p:sp>
      <p:sp>
        <p:nvSpPr>
          <p:cNvPr id="16" name="Arc 15">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8" name="Oval 17">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79620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ectangle 11">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111599DC-7A34-4DE3-BA8E-0F1A2191EA10}"/>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r>
              <a:rPr lang="en-US" sz="6000" kern="1200">
                <a:solidFill>
                  <a:schemeClr val="tx1"/>
                </a:solidFill>
                <a:latin typeface="+mj-lt"/>
                <a:ea typeface="+mj-ea"/>
                <a:cs typeface="+mj-cs"/>
              </a:rPr>
              <a:t>Onto Content Review</a:t>
            </a:r>
          </a:p>
        </p:txBody>
      </p:sp>
      <p:sp>
        <p:nvSpPr>
          <p:cNvPr id="16" name="Arc 15">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8" name="Oval 17">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7936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47F674957A2794AAA3485D363A83097" ma:contentTypeVersion="12" ma:contentTypeDescription="Create a new document." ma:contentTypeScope="" ma:versionID="91f62b3c4bbdc1cb42b042d5d31c665d">
  <xsd:schema xmlns:xsd="http://www.w3.org/2001/XMLSchema" xmlns:xs="http://www.w3.org/2001/XMLSchema" xmlns:p="http://schemas.microsoft.com/office/2006/metadata/properties" xmlns:ns3="a4a27f17-d609-4dec-ad76-8ee790905f67" xmlns:ns4="19ab2e2b-bcb2-4f08-a38c-8783603e134e" targetNamespace="http://schemas.microsoft.com/office/2006/metadata/properties" ma:root="true" ma:fieldsID="e5c23517bdb8ef6bde52905214cdbf3d" ns3:_="" ns4:_="">
    <xsd:import namespace="a4a27f17-d609-4dec-ad76-8ee790905f67"/>
    <xsd:import namespace="19ab2e2b-bcb2-4f08-a38c-8783603e134e"/>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a27f17-d609-4dec-ad76-8ee790905f6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9ab2e2b-bcb2-4f08-a38c-8783603e134e"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7B28363-0953-4A10-A9FE-675134EF8A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a27f17-d609-4dec-ad76-8ee790905f67"/>
    <ds:schemaRef ds:uri="19ab2e2b-bcb2-4f08-a38c-8783603e134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66CCFE6-DEA5-4A45-96EA-7F5726EA5C67}">
  <ds:schemaRefs>
    <ds:schemaRef ds:uri="http://schemas.microsoft.com/sharepoint/v3/contenttype/forms"/>
  </ds:schemaRefs>
</ds:datastoreItem>
</file>

<file path=customXml/itemProps3.xml><?xml version="1.0" encoding="utf-8"?>
<ds:datastoreItem xmlns:ds="http://schemas.openxmlformats.org/officeDocument/2006/customXml" ds:itemID="{EFD8BA9A-DFD5-4D68-8484-1AF6E686C3CB}">
  <ds:schemaRefs>
    <ds:schemaRef ds:uri="http://schemas.microsoft.com/office/2006/metadata/properties"/>
    <ds:schemaRef ds:uri="http://purl.org/dc/dcmitype/"/>
    <ds:schemaRef ds:uri="a4a27f17-d609-4dec-ad76-8ee790905f67"/>
    <ds:schemaRef ds:uri="http://purl.org/dc/elements/1.1/"/>
    <ds:schemaRef ds:uri="19ab2e2b-bcb2-4f08-a38c-8783603e134e"/>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737</TotalTime>
  <Words>1002</Words>
  <Application>Microsoft Office PowerPoint</Application>
  <PresentationFormat>Widescreen</PresentationFormat>
  <Paragraphs>86</Paragraphs>
  <Slides>16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COIS 3320: Fundamentals of Operating Systems</vt:lpstr>
      <vt:lpstr>Overview</vt:lpstr>
      <vt:lpstr>Final Exam – General Information</vt:lpstr>
      <vt:lpstr>Final Exam Delivery Details</vt:lpstr>
      <vt:lpstr>MS Teams</vt:lpstr>
      <vt:lpstr>Final Exam Content</vt:lpstr>
      <vt:lpstr>Office Hours</vt:lpstr>
      <vt:lpstr>Questions?</vt:lpstr>
      <vt:lpstr>Onto Content Review</vt:lpstr>
      <vt:lpstr>Paging &amp; Segmentation</vt:lpstr>
      <vt:lpstr>Exercise 1 – Page Reference Strings</vt:lpstr>
      <vt:lpstr>Exercise 2 – Paging &amp; Segmentation</vt:lpstr>
      <vt:lpstr>Exercise 2 – Paging &amp; Segmentation</vt:lpstr>
      <vt:lpstr>Exercise 3 – Banker’s Algorithm</vt:lpstr>
      <vt:lpstr>Lab 5</vt:lpstr>
      <vt:lpstr>Lab 5</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COIS 3320: Fundamentals of Operating Systems</dc:title>
  <dc:creator>Alaadin Addas</dc:creator>
  <cp:lastModifiedBy>Alaadin Addas</cp:lastModifiedBy>
  <cp:revision>10</cp:revision>
  <dcterms:created xsi:type="dcterms:W3CDTF">2021-04-09T03:40:16Z</dcterms:created>
  <dcterms:modified xsi:type="dcterms:W3CDTF">2021-04-09T15:57:24Z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0x010100E47F674957A2794AAA3485D363A83097</vt:lpwstr>
  </property>
</Properties>
</file>

<file path=docProps/thumbnail.jpeg>
</file>